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8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0" d="100"/>
          <a:sy n="60" d="100"/>
        </p:scale>
        <p:origin x="146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457200"/>
            <a:ext cx="4114800" cy="3200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dirty="0"/>
              <a:t>Image: Water Source (Add image manually)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0" y="457200"/>
            <a:ext cx="4114800" cy="3200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Image: Community fetching water (Add image manually)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FD06AAC-1AA8-C609-E7E8-E329C63EAC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55180"/>
            <a:ext cx="9144000" cy="711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Hyperparameter Tuning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 algn="l">
              <a:spcAft>
                <a:spcPts val="800"/>
              </a:spcAft>
              <a:defRPr sz="1800"/>
            </a:pPr>
            <a:r>
              <a:t>Applied class_weight='balanced' to Random Forest.</a:t>
            </a:r>
          </a:p>
          <a:p>
            <a:pPr algn="l">
              <a:spcAft>
                <a:spcPts val="800"/>
              </a:spcAft>
              <a:defRPr sz="1800"/>
            </a:pPr>
            <a:r>
              <a:t>Final accuracy: ~82%.</a:t>
            </a:r>
          </a:p>
          <a:p>
            <a:pPr algn="l">
              <a:spcAft>
                <a:spcPts val="800"/>
              </a:spcAft>
              <a:defRPr sz="1800"/>
            </a:pPr>
            <a:r>
              <a:t>Balanced precision (0.82) and recall (0.77) for 'needs_attention'.</a:t>
            </a:r>
          </a:p>
          <a:p>
            <a:pPr algn="l">
              <a:spcAft>
                <a:spcPts val="800"/>
              </a:spcAft>
              <a:defRPr sz="1800"/>
            </a:pPr>
            <a:r>
              <a:t>Improved detection of failing wells.</a:t>
            </a:r>
          </a:p>
        </p:txBody>
      </p:sp>
      <p:pic>
        <p:nvPicPr>
          <p:cNvPr id="9218" name="Picture 2" descr="Different types of Hyper-Parameter Tuning. | by Abhigyan | Analytics Vidhya  | Medium">
            <a:extLst>
              <a:ext uri="{FF2B5EF4-FFF2-40B4-BE49-F238E27FC236}">
                <a16:creationId xmlns:a16="http://schemas.microsoft.com/office/drawing/2014/main" id="{75878617-A455-5D80-C906-426EEB6B22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774558"/>
            <a:ext cx="8931349" cy="3083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9162" y="274638"/>
            <a:ext cx="6347637" cy="1143000"/>
          </a:xfrm>
        </p:spPr>
        <p:txBody>
          <a:bodyPr/>
          <a:lstStyle/>
          <a:p>
            <a:r>
              <a:rPr dirty="0"/>
              <a:t>ROC Curve &amp; AUC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92056" y="1600200"/>
            <a:ext cx="5411973" cy="4525963"/>
          </a:xfrm>
        </p:spPr>
        <p:txBody>
          <a:bodyPr/>
          <a:lstStyle/>
          <a:p>
            <a:endParaRPr dirty="0"/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AUC score: 0.88.</a:t>
            </a:r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Indicates strong model discrimination ability.</a:t>
            </a:r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Visualization: ROC curve shows true positive rate vs false positive rate.</a:t>
            </a:r>
          </a:p>
        </p:txBody>
      </p:sp>
      <p:pic>
        <p:nvPicPr>
          <p:cNvPr id="10242" name="Picture 2" descr="Comparison of ROC graphs: for each model, the ROC curve and AUC values... |  Download Scientific Diagram">
            <a:extLst>
              <a:ext uri="{FF2B5EF4-FFF2-40B4-BE49-F238E27FC236}">
                <a16:creationId xmlns:a16="http://schemas.microsoft.com/office/drawing/2014/main" id="{4EDBBE8A-02C1-5F2A-FFBC-5CA3DBFD2E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80" y="0"/>
            <a:ext cx="2838893" cy="7210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 algn="l">
              <a:spcAft>
                <a:spcPts val="800"/>
              </a:spcAft>
              <a:defRPr sz="1800"/>
            </a:pPr>
            <a:r>
              <a:t>Deploy Random Forest model for practical waterpoint monitoring.</a:t>
            </a:r>
          </a:p>
          <a:p>
            <a:pPr algn="l">
              <a:spcAft>
                <a:spcPts val="800"/>
              </a:spcAft>
              <a:defRPr sz="1800"/>
            </a:pPr>
            <a:r>
              <a:t>Regularly retrain the model with new data to improve accuracy.</a:t>
            </a:r>
          </a:p>
          <a:p>
            <a:pPr algn="l">
              <a:spcAft>
                <a:spcPts val="800"/>
              </a:spcAft>
              <a:defRPr sz="1800"/>
            </a:pPr>
            <a:r>
              <a:t>Investigate false positives carefully to avoid unnecessary maintenance.</a:t>
            </a:r>
          </a:p>
          <a:p>
            <a:pPr algn="l">
              <a:spcAft>
                <a:spcPts val="800"/>
              </a:spcAft>
              <a:defRPr sz="1800"/>
            </a:pPr>
            <a:r>
              <a:t>Use model predictions to prioritize inspections and repairs.</a:t>
            </a:r>
          </a:p>
        </p:txBody>
      </p:sp>
      <p:pic>
        <p:nvPicPr>
          <p:cNvPr id="11266" name="Picture 2" descr="How to write recommendations for board papers">
            <a:extLst>
              <a:ext uri="{FF2B5EF4-FFF2-40B4-BE49-F238E27FC236}">
                <a16:creationId xmlns:a16="http://schemas.microsoft.com/office/drawing/2014/main" id="{463FF250-BC0B-B877-707E-6A997FA0F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814" y="1036675"/>
            <a:ext cx="8654901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 algn="l">
              <a:spcAft>
                <a:spcPts val="800"/>
              </a:spcAft>
              <a:defRPr sz="1800"/>
            </a:pPr>
            <a:r>
              <a:t>Machine learning can effectively classify waterpoint status.</a:t>
            </a:r>
          </a:p>
          <a:p>
            <a:pPr algn="l">
              <a:spcAft>
                <a:spcPts val="800"/>
              </a:spcAft>
              <a:defRPr sz="1800"/>
            </a:pPr>
            <a:r>
              <a:t>Random Forest provided best balance of accuracy and recall.</a:t>
            </a:r>
          </a:p>
          <a:p>
            <a:pPr algn="l">
              <a:spcAft>
                <a:spcPts val="800"/>
              </a:spcAft>
              <a:defRPr sz="1800"/>
            </a:pPr>
            <a:r>
              <a:t>Supports proactive maintenance and better resource allocation.</a:t>
            </a:r>
          </a:p>
          <a:p>
            <a:pPr algn="l">
              <a:spcAft>
                <a:spcPts val="800"/>
              </a:spcAft>
              <a:defRPr sz="1800"/>
            </a:pPr>
            <a:r>
              <a:t>Future work: Incorporate more features, explore ensemble methods, deploy in field.</a:t>
            </a:r>
          </a:p>
        </p:txBody>
      </p:sp>
      <p:pic>
        <p:nvPicPr>
          <p:cNvPr id="12290" name="Picture 2" descr="Conclusion Summary Images – Browse 19,608 Stock Photos, Vectors, and Video  | Adobe Stock">
            <a:extLst>
              <a:ext uri="{FF2B5EF4-FFF2-40B4-BE49-F238E27FC236}">
                <a16:creationId xmlns:a16="http://schemas.microsoft.com/office/drawing/2014/main" id="{19EA0017-8867-9617-C92F-CC6BC7DD3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19107"/>
            <a:ext cx="9144000" cy="2838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Questions?</a:t>
            </a:r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Contact: Charity </a:t>
            </a:r>
            <a:r>
              <a:rPr lang="en-US" dirty="0"/>
              <a:t>Mwangangi.</a:t>
            </a:r>
            <a:endParaRPr dirty="0"/>
          </a:p>
        </p:txBody>
      </p:sp>
      <p:pic>
        <p:nvPicPr>
          <p:cNvPr id="13314" name="Picture 2" descr="Writing text showing Thank You. Business concept for Gratitude Thanks  written on tablet computer on wooden background with question mark made of  folde Stock Photo - Alamy">
            <a:extLst>
              <a:ext uri="{FF2B5EF4-FFF2-40B4-BE49-F238E27FC236}">
                <a16:creationId xmlns:a16="http://schemas.microsoft.com/office/drawing/2014/main" id="{78C5EFFF-BA2F-A49E-41CB-4A4004C3B0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260" y="2977116"/>
            <a:ext cx="8601740" cy="3606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587" y="2466753"/>
            <a:ext cx="7921256" cy="761558"/>
          </a:xfrm>
        </p:spPr>
        <p:txBody>
          <a:bodyPr>
            <a:normAutofit fontScale="90000"/>
          </a:bodyPr>
          <a:lstStyle/>
          <a:p>
            <a:r>
              <a:rPr dirty="0"/>
              <a:t>Waterpoint Functionality Classification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dirty="0"/>
              <a:t>Predicting Functional Status of Waterpoints in Tanzania</a:t>
            </a:r>
          </a:p>
          <a:p>
            <a:r>
              <a:rPr lang="en-US" dirty="0"/>
              <a:t>Charity Mwangangi</a:t>
            </a:r>
            <a:endParaRPr dirty="0"/>
          </a:p>
          <a:p>
            <a:r>
              <a:rPr lang="en-US" dirty="0"/>
              <a:t>23nd July 2025</a:t>
            </a:r>
            <a:endParaRPr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53B58F3-D8B0-8A95-E6C2-0FE6D570C1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824913" cy="2264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 algn="l">
              <a:spcAft>
                <a:spcPts val="800"/>
              </a:spcAft>
              <a:defRPr sz="1800"/>
            </a:pPr>
            <a:r>
              <a:t>Reliable water access is crucial for community health and development.</a:t>
            </a:r>
          </a:p>
          <a:p>
            <a:pPr algn="l">
              <a:spcAft>
                <a:spcPts val="800"/>
              </a:spcAft>
              <a:defRPr sz="1800"/>
            </a:pPr>
            <a:r>
              <a:t>Many waterpoints fail and need timely maintenance.</a:t>
            </a:r>
          </a:p>
          <a:p>
            <a:pPr algn="l">
              <a:spcAft>
                <a:spcPts val="800"/>
              </a:spcAft>
              <a:defRPr sz="1800"/>
            </a:pPr>
            <a:r>
              <a:t>Goal: Build machine learning models to classify waterpoints as functional or needs_attention.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DEF73E-7106-93CF-8C38-E563D3689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04437"/>
            <a:ext cx="9144000" cy="287628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Dataset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 algn="l">
              <a:spcAft>
                <a:spcPts val="800"/>
              </a:spcAft>
              <a:defRPr sz="1800"/>
            </a:pPr>
            <a:r>
              <a:t>Waterpoint data with multiple features (e.g., location, age, water amount).</a:t>
            </a:r>
          </a:p>
          <a:p>
            <a:pPr algn="l">
              <a:spcAft>
                <a:spcPts val="800"/>
              </a:spcAft>
              <a:defRPr sz="1800"/>
            </a:pPr>
            <a:r>
              <a:t>Target classes: functional, needs_attention.</a:t>
            </a:r>
          </a:p>
          <a:p>
            <a:pPr algn="l">
              <a:spcAft>
                <a:spcPts val="800"/>
              </a:spcAft>
              <a:defRPr sz="1800"/>
            </a:pPr>
            <a:r>
              <a:t>Challenges: Imbalanced classes, Features on different scales.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BFF3E0B-69F2-D900-3026-965F0F355F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260" y="3429000"/>
            <a:ext cx="8420987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 Preprocessing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121" y="1297172"/>
            <a:ext cx="8229600" cy="4800601"/>
          </a:xfrm>
        </p:spPr>
        <p:txBody>
          <a:bodyPr/>
          <a:lstStyle/>
          <a:p>
            <a:endParaRPr dirty="0"/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Log-transformed skewed features like </a:t>
            </a:r>
            <a:r>
              <a:rPr dirty="0" err="1"/>
              <a:t>amount_tsh</a:t>
            </a:r>
            <a:r>
              <a:rPr dirty="0"/>
              <a:t> and population.</a:t>
            </a:r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Standardized numerical features using </a:t>
            </a:r>
            <a:r>
              <a:rPr dirty="0" err="1"/>
              <a:t>StandardScaler</a:t>
            </a:r>
            <a:r>
              <a:rPr dirty="0"/>
              <a:t> to normalize scales.</a:t>
            </a:r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Split into training and validation sets.</a:t>
            </a:r>
          </a:p>
        </p:txBody>
      </p:sp>
      <p:pic>
        <p:nvPicPr>
          <p:cNvPr id="4098" name="Picture 2" descr="Data processing hi-res stock photography and images - Alamy">
            <a:extLst>
              <a:ext uri="{FF2B5EF4-FFF2-40B4-BE49-F238E27FC236}">
                <a16:creationId xmlns:a16="http://schemas.microsoft.com/office/drawing/2014/main" id="{2C33B19E-7448-8612-B88C-EFFE15D27E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865" y="3593804"/>
            <a:ext cx="4322135" cy="2052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Modeling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22744"/>
            <a:ext cx="8229600" cy="2126511"/>
          </a:xfrm>
        </p:spPr>
        <p:txBody>
          <a:bodyPr>
            <a:normAutofit fontScale="70000" lnSpcReduction="20000"/>
          </a:bodyPr>
          <a:lstStyle/>
          <a:p>
            <a:endParaRPr dirty="0"/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Developed and compared three base models:</a:t>
            </a:r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1. Logistic Regression</a:t>
            </a:r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2. Decision Tree Classifier</a:t>
            </a:r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3. Random Forest Classifier</a:t>
            </a:r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Evaluated based on accuracy, precision, recall, and F1-score.</a:t>
            </a:r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Tuned Random Forest with class weights for balance.</a:t>
            </a:r>
          </a:p>
        </p:txBody>
      </p:sp>
      <p:pic>
        <p:nvPicPr>
          <p:cNvPr id="5122" name="Picture 2" descr="Futuristic digital data center integrated with advanced technology. It features a server on circuit board surrounded by various digital elements, coud computing, data storage, and cyber technology.">
            <a:extLst>
              <a:ext uri="{FF2B5EF4-FFF2-40B4-BE49-F238E27FC236}">
                <a16:creationId xmlns:a16="http://schemas.microsoft.com/office/drawing/2014/main" id="{D20BEE21-7397-6995-A384-5C6A09550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29000"/>
            <a:ext cx="9144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626781" y="274638"/>
            <a:ext cx="7517218" cy="1143000"/>
          </a:xfrm>
        </p:spPr>
        <p:txBody>
          <a:bodyPr/>
          <a:lstStyle/>
          <a:p>
            <a:r>
              <a:rPr dirty="0"/>
              <a:t>Logistic Regression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7684"/>
            <a:ext cx="3221665" cy="4988479"/>
          </a:xfrm>
        </p:spPr>
        <p:txBody>
          <a:bodyPr/>
          <a:lstStyle/>
          <a:p>
            <a:endParaRPr dirty="0"/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Accuracy: ~77.5%.</a:t>
            </a:r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Precision for '</a:t>
            </a:r>
            <a:r>
              <a:rPr dirty="0" err="1"/>
              <a:t>needs_attention</a:t>
            </a:r>
            <a:r>
              <a:rPr dirty="0"/>
              <a:t>': 0.80.</a:t>
            </a:r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Recall for '</a:t>
            </a:r>
            <a:r>
              <a:rPr dirty="0" err="1"/>
              <a:t>needs_attention</a:t>
            </a:r>
            <a:r>
              <a:rPr dirty="0"/>
              <a:t>': 0.68 (misses 32% failing wells).</a:t>
            </a:r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Strength: Good at identifying functional wells.</a:t>
            </a:r>
          </a:p>
        </p:txBody>
      </p:sp>
      <p:pic>
        <p:nvPicPr>
          <p:cNvPr id="6146" name="Picture 2" descr="Logistic growth curve hi-res stock photography and images ...">
            <a:extLst>
              <a:ext uri="{FF2B5EF4-FFF2-40B4-BE49-F238E27FC236}">
                <a16:creationId xmlns:a16="http://schemas.microsoft.com/office/drawing/2014/main" id="{E8D6FB4F-E734-6F28-9A37-185055FAB5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3533" y="-21265"/>
            <a:ext cx="5465135" cy="6879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3540642" cy="1143000"/>
          </a:xfrm>
        </p:spPr>
        <p:txBody>
          <a:bodyPr/>
          <a:lstStyle/>
          <a:p>
            <a:r>
              <a:rPr dirty="0"/>
              <a:t>Decision Tree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806456" cy="4525963"/>
          </a:xfrm>
        </p:spPr>
        <p:txBody>
          <a:bodyPr/>
          <a:lstStyle/>
          <a:p>
            <a:endParaRPr dirty="0"/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Accuracy: ~77.0%.</a:t>
            </a:r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Recall for 'functional': 0.87.</a:t>
            </a:r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Recall for '</a:t>
            </a:r>
            <a:r>
              <a:rPr dirty="0" err="1"/>
              <a:t>needs_attention</a:t>
            </a:r>
            <a:r>
              <a:rPr dirty="0"/>
              <a:t>': 0.64 (misses 36%).</a:t>
            </a:r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Slight overfitting to majority class observed.</a:t>
            </a:r>
          </a:p>
        </p:txBody>
      </p:sp>
      <p:pic>
        <p:nvPicPr>
          <p:cNvPr id="7170" name="Picture 2" descr="Decision Tree Vector Art, Icons, and Graphics for Free Download">
            <a:extLst>
              <a:ext uri="{FF2B5EF4-FFF2-40B4-BE49-F238E27FC236}">
                <a16:creationId xmlns:a16="http://schemas.microsoft.com/office/drawing/2014/main" id="{ABD4F723-7C9C-18FB-7595-2754210E61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5674" y="0"/>
            <a:ext cx="4593266" cy="6709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Random Forest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429000"/>
            <a:ext cx="8229600" cy="2697163"/>
          </a:xfrm>
        </p:spPr>
        <p:txBody>
          <a:bodyPr/>
          <a:lstStyle/>
          <a:p>
            <a:endParaRPr dirty="0"/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Accuracy: ~81.9%.</a:t>
            </a:r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Balanced precision and recall for both classes.</a:t>
            </a:r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Recall for '</a:t>
            </a:r>
            <a:r>
              <a:rPr dirty="0" err="1"/>
              <a:t>needs_attention</a:t>
            </a:r>
            <a:r>
              <a:rPr dirty="0"/>
              <a:t>': 0.77 (improved detection).</a:t>
            </a:r>
          </a:p>
          <a:p>
            <a:pPr algn="l">
              <a:spcAft>
                <a:spcPts val="800"/>
              </a:spcAft>
              <a:defRPr sz="1800"/>
            </a:pPr>
            <a:r>
              <a:rPr dirty="0"/>
              <a:t>Most robust and reliable base model.</a:t>
            </a:r>
          </a:p>
        </p:txBody>
      </p:sp>
      <p:pic>
        <p:nvPicPr>
          <p:cNvPr id="8194" name="Picture 2" descr="Random Forest for Image Classification Using OpenCV -  MachineLearningMastery.com">
            <a:extLst>
              <a:ext uri="{FF2B5EF4-FFF2-40B4-BE49-F238E27FC236}">
                <a16:creationId xmlns:a16="http://schemas.microsoft.com/office/drawing/2014/main" id="{1813891A-1283-88CB-723A-662316B72E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212112"/>
            <a:ext cx="9144000" cy="2785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440</Words>
  <Application>Microsoft Office PowerPoint</Application>
  <PresentationFormat>On-screen Show (4:3)</PresentationFormat>
  <Paragraphs>74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PowerPoint Presentation</vt:lpstr>
      <vt:lpstr>Waterpoint Functionality Classification</vt:lpstr>
      <vt:lpstr>Introduction</vt:lpstr>
      <vt:lpstr>Dataset Overview</vt:lpstr>
      <vt:lpstr>Data Preprocessing</vt:lpstr>
      <vt:lpstr>Modeling Approach</vt:lpstr>
      <vt:lpstr>Logistic Regression</vt:lpstr>
      <vt:lpstr>Decision Tree</vt:lpstr>
      <vt:lpstr>Random Forest</vt:lpstr>
      <vt:lpstr>Hyperparameter Tuning</vt:lpstr>
      <vt:lpstr>ROC Curve &amp; AUC</vt:lpstr>
      <vt:lpstr>Recommendations</vt:lpstr>
      <vt:lpstr>Conclusion</vt:lpstr>
      <vt:lpstr>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PC</cp:lastModifiedBy>
  <cp:revision>2</cp:revision>
  <dcterms:created xsi:type="dcterms:W3CDTF">2013-01-27T09:14:16Z</dcterms:created>
  <dcterms:modified xsi:type="dcterms:W3CDTF">2025-07-23T21:30:17Z</dcterms:modified>
  <cp:category/>
</cp:coreProperties>
</file>

<file path=docProps/thumbnail.jpeg>
</file>